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5" r:id="rId13"/>
    <p:sldId id="269" r:id="rId14"/>
    <p:sldId id="270" r:id="rId15"/>
    <p:sldId id="271" r:id="rId16"/>
    <p:sldId id="272" r:id="rId17"/>
    <p:sldId id="264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38965678-20F1-4404-AD9A-E58F27CB922B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3410EE3-ED6B-4B5E-A16E-04093F001D11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96813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5678-20F1-4404-AD9A-E58F27CB922B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10EE3-ED6B-4B5E-A16E-04093F00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779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5678-20F1-4404-AD9A-E58F27CB922B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10EE3-ED6B-4B5E-A16E-04093F00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043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5678-20F1-4404-AD9A-E58F27CB922B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10EE3-ED6B-4B5E-A16E-04093F00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324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5678-20F1-4404-AD9A-E58F27CB922B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10EE3-ED6B-4B5E-A16E-04093F00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65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5678-20F1-4404-AD9A-E58F27CB922B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10EE3-ED6B-4B5E-A16E-04093F00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65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5678-20F1-4404-AD9A-E58F27CB922B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10EE3-ED6B-4B5E-A16E-04093F00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246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5678-20F1-4404-AD9A-E58F27CB922B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10EE3-ED6B-4B5E-A16E-04093F00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41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5678-20F1-4404-AD9A-E58F27CB922B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10EE3-ED6B-4B5E-A16E-04093F00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309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5678-20F1-4404-AD9A-E58F27CB922B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10EE3-ED6B-4B5E-A16E-04093F00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969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5678-20F1-4404-AD9A-E58F27CB922B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10EE3-ED6B-4B5E-A16E-04093F00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916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5678-20F1-4404-AD9A-E58F27CB922B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10EE3-ED6B-4B5E-A16E-04093F001D11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33679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5678-20F1-4404-AD9A-E58F27CB922B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10EE3-ED6B-4B5E-A16E-04093F00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814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5678-20F1-4404-AD9A-E58F27CB922B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10EE3-ED6B-4B5E-A16E-04093F00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119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5678-20F1-4404-AD9A-E58F27CB922B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10EE3-ED6B-4B5E-A16E-04093F00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077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5678-20F1-4404-AD9A-E58F27CB922B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10EE3-ED6B-4B5E-A16E-04093F00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191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5678-20F1-4404-AD9A-E58F27CB922B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10EE3-ED6B-4B5E-A16E-04093F00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29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38965678-20F1-4404-AD9A-E58F27CB922B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D3410EE3-ED6B-4B5E-A16E-04093F00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479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  <p:sldLayoutId id="214748376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915382" y="700257"/>
            <a:ext cx="9755187" cy="3614144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Самоопределение и ранняя профессиональная ориентация </a:t>
            </a:r>
            <a:r>
              <a:rPr lang="ru-RU" sz="3600" dirty="0" smtClean="0"/>
              <a:t>обучающихся на </a:t>
            </a:r>
            <a:r>
              <a:rPr lang="ru-RU" sz="3600" dirty="0"/>
              <a:t>уроках и внеурочных занятиях </a:t>
            </a:r>
            <a:br>
              <a:rPr lang="ru-RU" sz="3600" dirty="0"/>
            </a:br>
            <a:r>
              <a:rPr lang="ru-RU" sz="3600" dirty="0"/>
              <a:t>по технологии </a:t>
            </a:r>
            <a:r>
              <a:rPr lang="ru-RU" sz="3600" dirty="0" smtClean="0"/>
              <a:t>как основа формирования функциональной грамотности </a:t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1919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0"/>
            <a:ext cx="10396882" cy="942109"/>
          </a:xfrm>
        </p:spPr>
        <p:txBody>
          <a:bodyPr>
            <a:normAutofit fontScale="90000"/>
          </a:bodyPr>
          <a:lstStyle/>
          <a:p>
            <a:r>
              <a:rPr lang="ru-RU" dirty="0"/>
              <a:t>Функциональная грамотность - это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762000"/>
            <a:ext cx="10394707" cy="4932218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ориентации личности, интегрирующий связь образования (в первую очередь общего) с многоплановой человеческой деятельностью. С.Г.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Вершловский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М.Г. Матюшкина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повышаемый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мере развития общества уровень знаний и умений в частности умения читать и писать, необходимый для полноправного и эффективного участия в экономической, политической, гражданской, общественной и культурной жизни своего общества и своей страны, для содействия их прогрессу и для собственного развития. С.А.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Тангян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человека вступать в отношения с внешней средой и максимально быстро адаптироваться и функционировать в ней.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В.В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Мацкевич и С.А. Крупник</a:t>
            </a:r>
          </a:p>
        </p:txBody>
      </p:sp>
    </p:spTree>
    <p:extLst>
      <p:ext uri="{BB962C8B-B14F-4D97-AF65-F5344CB8AC3E}">
        <p14:creationId xmlns:p14="http://schemas.microsoft.com/office/powerpoint/2010/main" val="2451729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Функциональная грамотность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4088022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«Функциональная грамотность сегодня — это базовое образование личности. Ребенку важно обладать: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Готовностью успешно взаимодействовать с изменяющимся окружающим миром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Возможностью решать различные (в том числе нестандартные) учебные и жизненные задачи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Способностью строить социальные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Совокупностью рефлексивных умений, обеспечивающих оценку своей грамотности, стремление к дальнейшему образованию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Российский педагог, член-корреспондент РАО Наталья Федоровна Виноградова</a:t>
            </a:r>
          </a:p>
        </p:txBody>
      </p:sp>
    </p:spTree>
    <p:extLst>
      <p:ext uri="{BB962C8B-B14F-4D97-AF65-F5344CB8AC3E}">
        <p14:creationId xmlns:p14="http://schemas.microsoft.com/office/powerpoint/2010/main" val="2307716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061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85800" y="1191491"/>
            <a:ext cx="10938163" cy="646274"/>
          </a:xfrm>
        </p:spPr>
        <p:txBody>
          <a:bodyPr>
            <a:normAutofit fontScale="90000"/>
          </a:bodyPr>
          <a:lstStyle/>
          <a:p>
            <a:r>
              <a:rPr lang="ru-RU" dirty="0"/>
              <a:t>Насколько важны уроки технологии?</a:t>
            </a:r>
            <a:br>
              <a:rPr lang="ru-RU" dirty="0"/>
            </a:b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2938095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цель таких занятий не в овладении конкретными знаниями, а формирование умений нестандартно смотреть на ситуацию, развивать творческое видение и самостоятельность мышления, умение решать проблему творчески и видеть ее с разных сторон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4294967295"/>
          </p:nvPr>
        </p:nvSpPr>
        <p:spPr>
          <a:xfrm>
            <a:off x="1690254" y="4530436"/>
            <a:ext cx="9116291" cy="2479964"/>
          </a:xfrm>
        </p:spPr>
        <p:txBody>
          <a:bodyPr>
            <a:normAutofit/>
          </a:bodyPr>
          <a:lstStyle/>
          <a:p>
            <a:r>
              <a:rPr lang="ru-RU" dirty="0"/>
              <a:t>Задача уроков технологии в том, чтобы </a:t>
            </a:r>
            <a:r>
              <a:rPr lang="ru-RU" dirty="0" smtClean="0"/>
              <a:t>научить обучающегося </a:t>
            </a:r>
            <a:r>
              <a:rPr lang="ru-RU" dirty="0"/>
              <a:t>смотреть на мир под другим углом, дать понять, что он способен сориентироваться в ситуации и найти выход из нее самостоятельно, приобрести новые знания, правильно поставить цель и разработать план действии.</a:t>
            </a:r>
          </a:p>
        </p:txBody>
      </p:sp>
    </p:spTree>
    <p:extLst>
      <p:ext uri="{BB962C8B-B14F-4D97-AF65-F5344CB8AC3E}">
        <p14:creationId xmlns:p14="http://schemas.microsoft.com/office/powerpoint/2010/main" val="411189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1260764"/>
            <a:ext cx="10394707" cy="4113821"/>
          </a:xfrm>
        </p:spPr>
        <p:txBody>
          <a:bodyPr/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Уроки технологии помогают сформировать различные навыки современного успешного человека, т.е. функционально грамотную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личность</a:t>
            </a:r>
          </a:p>
          <a:p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дизайнерского мышления – развитие неординарной, интересной личности,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Зd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технологии — развитие пространственного мышления и интерес к инновациям, профориентация школьников на работу в различных сферах общественного производства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165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0"/>
            <a:ext cx="10394707" cy="5374585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сформировать у школьника позитивный взгляд на труд, на свою будущую карьеру, как побудить его задуматься о своем будущем, о своей взрослой жизни? Что нужно сделать, чтобы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мероприятия в школе стали средой самоопределения и социального становления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обучающегося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обеспечивали формирование его готовности к осознанному выбору направления продолжения своего образования и будущей своей профессии?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цель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работы со школьниками –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не ранний выбор ими своей профессии,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а подготовка к такому выбору! (через развитие функциональной   грамотности)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352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/>
              <a:t>профессиональное самоопределение — это многомерный, многоступенчатый </a:t>
            </a:r>
            <a:r>
              <a:rPr lang="ru-RU" sz="4000" dirty="0" smtClean="0"/>
              <a:t>процесс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2230582"/>
            <a:ext cx="10394707" cy="3144003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он рассматривается и как серия задач, которые ставит общество перед личностью, и как процесс поэтапного принятия решений, посредством которых индивид формирует баланс между собственными профессиональными предпочтениями и потребностями общества, и как процесс формирования индивидуального стиля жизни человека, частью которого является профессиональная деятельность.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474019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/>
              <a:t>Этапы </a:t>
            </a:r>
            <a:r>
              <a:rPr lang="ru-RU" sz="3200" b="1" dirty="0" smtClean="0"/>
              <a:t>самоопределения и ранней профессиональной ориентации </a:t>
            </a:r>
            <a:br>
              <a:rPr lang="ru-RU" sz="3200" b="1" dirty="0" smtClean="0"/>
            </a:br>
            <a:r>
              <a:rPr lang="ru-RU" sz="3200" b="1" dirty="0" smtClean="0"/>
              <a:t>для формирования </a:t>
            </a:r>
            <a:r>
              <a:rPr lang="ru-RU" sz="3200" b="1" dirty="0"/>
              <a:t>функциональной грамотности </a:t>
            </a:r>
            <a:r>
              <a:rPr lang="ru-RU" sz="3200" b="1" dirty="0" smtClean="0"/>
              <a:t>обучающихся: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2438400"/>
            <a:ext cx="10394707" cy="3477491"/>
          </a:xfrm>
        </p:spPr>
        <p:txBody>
          <a:bodyPr>
            <a:normAutofit/>
          </a:bodyPr>
          <a:lstStyle/>
          <a:p>
            <a:pPr fontAlgn="base">
              <a:buFont typeface="+mj-lt"/>
              <a:buAutoNum type="arabicPeriod"/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и организация.</a:t>
            </a:r>
          </a:p>
          <a:p>
            <a:pPr fontAlgn="base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На этом этапе ставятся цель и задачи, тематика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выбирается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 деятельности.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Формируется мотивация на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профессиональной пробы.</a:t>
            </a:r>
          </a:p>
          <a:p>
            <a:pPr fontAlgn="base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Обсуждаются идеи для реализации задания. Составление плана работы и сроки его реализации.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исполнения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практической части.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3833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2. </a:t>
            </a:r>
            <a:r>
              <a:rPr lang="ru-RU" sz="3600" dirty="0" smtClean="0"/>
              <a:t>Практический этап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Реализуются практические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навыки выбранной профессии,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формируются УУД.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грамотность, коммуникативная грамотность. Организационные умения и навыки, переработка и систематизация имеющихся знаний, оценочные умения, умение делать выводы.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анализировать и использовать информацию, предоставленную в различных формах, умение контролировать ход и результат решения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проблемы, умение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 мыслить и работать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информацией, Взаимодействовать в коллективе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730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3. </a:t>
            </a:r>
            <a:r>
              <a:rPr lang="ru-RU" sz="4000" dirty="0" smtClean="0"/>
              <a:t>Аналитический этап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1731819"/>
            <a:ext cx="10394707" cy="3851564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профессиональной пробы.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и навыки, переработка и систематизация имеющихся знаний,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оценочные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(самостоятельно делать выбор и отвечать за него),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выводов, на основе имеющихся данных. Умение приобретать необходимую риторическую грамотность, взаимодействие при работе в группах,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коллективе,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письменная грамотность. Оценочные умения,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анализировать, умение контролировать ход и результат решения проблемы,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корректировать свою деятельность. </a:t>
            </a:r>
          </a:p>
        </p:txBody>
      </p:sp>
    </p:spTree>
    <p:extLst>
      <p:ext uri="{BB962C8B-B14F-4D97-AF65-F5344CB8AC3E}">
        <p14:creationId xmlns:p14="http://schemas.microsoft.com/office/powerpoint/2010/main" val="1608256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Курсы внеурочной деятельности, способствующие актуализации профессионального самоопределения </a:t>
            </a:r>
            <a:r>
              <a:rPr lang="ru-RU" sz="3600" dirty="0" err="1" smtClean="0"/>
              <a:t>обущающихся</a:t>
            </a:r>
            <a:r>
              <a:rPr lang="ru-RU" sz="3600" dirty="0" smtClean="0"/>
              <a:t>: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2063396"/>
            <a:ext cx="4563845" cy="4563845"/>
          </a:xfrm>
        </p:spPr>
      </p:pic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Творческое объединение</a:t>
            </a:r>
          </a:p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«Шьём сами»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069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36" y="234950"/>
            <a:ext cx="6092739" cy="609273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375" y="387350"/>
            <a:ext cx="5168323" cy="5168323"/>
          </a:xfrm>
        </p:spPr>
      </p:pic>
    </p:spTree>
    <p:extLst>
      <p:ext uri="{BB962C8B-B14F-4D97-AF65-F5344CB8AC3E}">
        <p14:creationId xmlns:p14="http://schemas.microsoft.com/office/powerpoint/2010/main" val="3462381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0"/>
            <a:ext cx="5587570" cy="184394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Кружок</a:t>
            </a:r>
            <a:br>
              <a:rPr lang="ru-RU" sz="3200" dirty="0" smtClean="0"/>
            </a:br>
            <a:r>
              <a:rPr lang="ru-RU" sz="3200" dirty="0" smtClean="0"/>
              <a:t> «озеленение и </a:t>
            </a:r>
            <a:r>
              <a:rPr lang="ru-RU" sz="3200" dirty="0"/>
              <a:t>б</a:t>
            </a:r>
            <a:r>
              <a:rPr lang="ru-RU" sz="3200" dirty="0" smtClean="0"/>
              <a:t>лагоустройство школы»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02" y="1843940"/>
            <a:ext cx="2439852" cy="433751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371" y="498186"/>
            <a:ext cx="2360747" cy="4196885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151" y="0"/>
            <a:ext cx="3078740" cy="54733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793" y="4012698"/>
            <a:ext cx="4491952" cy="252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7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360218"/>
            <a:ext cx="10396882" cy="1483722"/>
          </a:xfrm>
        </p:spPr>
        <p:txBody>
          <a:bodyPr/>
          <a:lstStyle/>
          <a:p>
            <a:r>
              <a:rPr lang="ru-RU" dirty="0" smtClean="0"/>
              <a:t>Участие в акциях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48" y="1843940"/>
            <a:ext cx="2493480" cy="455942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518" y="1833091"/>
            <a:ext cx="2576882" cy="4581126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732" y="124691"/>
            <a:ext cx="4311795" cy="627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597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Участие в конкурсах и мероприятиях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76" y="1843940"/>
            <a:ext cx="5429267" cy="4071951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583" y="1994477"/>
            <a:ext cx="4415366" cy="3311525"/>
          </a:xfrm>
        </p:spPr>
      </p:pic>
    </p:spTree>
    <p:extLst>
      <p:ext uri="{BB962C8B-B14F-4D97-AF65-F5344CB8AC3E}">
        <p14:creationId xmlns:p14="http://schemas.microsoft.com/office/powerpoint/2010/main" val="25932472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0"/>
            <a:ext cx="10396882" cy="1837766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В своей работе по профессиональной ориентации школьников педагогу важно стремиться к тому,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чтобы </a:t>
            </a:r>
            <a:r>
              <a:rPr lang="ru-RU" sz="3200" dirty="0"/>
              <a:t>уметь: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1634836"/>
            <a:ext cx="10394707" cy="4821381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обучающемуся помощь в приобретении и осмыслении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значимого опыта;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обучающемуся помощь в принятии решений относительно своего будущего и в проектировании своего профессионально-образовательного маршрута;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мероприятия, организовывать профессиональные пробы школьников, вести переговоры об организации профессиональных стажировок, проводить консультативную работу с родителями по вопросам профориентации детей;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выстраивать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представителями территориального профессионально-производственного и социокультурного окружения, включающее оценку готовности потенциальных партнеров к решению задач поддержки профессионального самоопределения обучающихся и состояния их ресурсов;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сформированности профессионального самоопределения школьников и их готовность к выбору профессии.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2264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rgbClr val="8FA751"/>
                </a:solidFill>
              </a:rPr>
              <a:t>формирование </a:t>
            </a:r>
            <a:r>
              <a:rPr lang="ru-RU" sz="3600" dirty="0">
                <a:solidFill>
                  <a:srgbClr val="8FA751"/>
                </a:solidFill>
              </a:rPr>
              <a:t>функциональной грамотности на уроках и внеурочных занятиях </a:t>
            </a:r>
            <a:br>
              <a:rPr lang="ru-RU" sz="3600" dirty="0">
                <a:solidFill>
                  <a:srgbClr val="8FA751"/>
                </a:solidFill>
              </a:rPr>
            </a:br>
            <a:r>
              <a:rPr lang="ru-RU" sz="3600" dirty="0">
                <a:solidFill>
                  <a:srgbClr val="8FA751"/>
                </a:solidFill>
              </a:rPr>
              <a:t>по технологии </a:t>
            </a:r>
            <a:r>
              <a:rPr lang="ru-RU" sz="3600" dirty="0" smtClean="0">
                <a:solidFill>
                  <a:srgbClr val="8FA751"/>
                </a:solidFill>
              </a:rPr>
              <a:t/>
            </a:r>
            <a:br>
              <a:rPr lang="ru-RU" sz="3600" dirty="0" smtClean="0">
                <a:solidFill>
                  <a:srgbClr val="8FA751"/>
                </a:solidFill>
              </a:rPr>
            </a:br>
            <a:r>
              <a:rPr lang="ru-RU" sz="3600" dirty="0" smtClean="0">
                <a:solidFill>
                  <a:srgbClr val="8FA751"/>
                </a:solidFill>
              </a:rPr>
              <a:t>способствует Самоопределению </a:t>
            </a:r>
            <a:r>
              <a:rPr lang="ru-RU" sz="3600" dirty="0">
                <a:solidFill>
                  <a:srgbClr val="8FA751"/>
                </a:solidFill>
              </a:rPr>
              <a:t>и </a:t>
            </a:r>
            <a:r>
              <a:rPr lang="ru-RU" sz="3600" dirty="0" smtClean="0">
                <a:solidFill>
                  <a:srgbClr val="8FA751"/>
                </a:solidFill>
              </a:rPr>
              <a:t>ранней профессиональной ориентации </a:t>
            </a:r>
            <a:r>
              <a:rPr lang="ru-RU" sz="3600" dirty="0">
                <a:solidFill>
                  <a:srgbClr val="8FA751"/>
                </a:solidFill>
              </a:rPr>
              <a:t>обучающихся 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5734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8FA751"/>
      </a:accent1>
      <a:accent2>
        <a:srgbClr val="629D7D"/>
      </a:accent2>
      <a:accent3>
        <a:srgbClr val="5A7AAB"/>
      </a:accent3>
      <a:accent4>
        <a:srgbClr val="AA618F"/>
      </a:accent4>
      <a:accent5>
        <a:srgbClr val="BA5445"/>
      </a:accent5>
      <a:accent6>
        <a:srgbClr val="C8A547"/>
      </a:accent6>
      <a:hlink>
        <a:srgbClr val="91BF1A"/>
      </a:hlink>
      <a:folHlink>
        <a:srgbClr val="ADBE82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CF823853-53CC-4249-AEDB-2EA9F718B2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387</TotalTime>
  <Words>838</Words>
  <Application>Microsoft Office PowerPoint</Application>
  <PresentationFormat>Широкоэкранный</PresentationFormat>
  <Paragraphs>55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Impact</vt:lpstr>
      <vt:lpstr>Times New Roman</vt:lpstr>
      <vt:lpstr>Главное мероприятие</vt:lpstr>
      <vt:lpstr>Самоопределение и ранняя профессиональная ориентация обучающихся на уроках и внеурочных занятиях  по технологии как основа формирования функциональной грамотности  </vt:lpstr>
      <vt:lpstr>Функциональная грамотность - это</vt:lpstr>
      <vt:lpstr>Функциональная грамотность</vt:lpstr>
      <vt:lpstr>Презентация PowerPoint</vt:lpstr>
      <vt:lpstr>Насколько важны уроки технологии? </vt:lpstr>
      <vt:lpstr>Презентация PowerPoint</vt:lpstr>
      <vt:lpstr>Презентация PowerPoint</vt:lpstr>
      <vt:lpstr>профессиональное самоопределение — это многомерный, многоступенчатый процесс</vt:lpstr>
      <vt:lpstr>Этапы самоопределения и ранней профессиональной ориентации  для формирования функциональной грамотности обучающихся:</vt:lpstr>
      <vt:lpstr>2. Практический этап</vt:lpstr>
      <vt:lpstr>3. Аналитический этап</vt:lpstr>
      <vt:lpstr>Курсы внеурочной деятельности, способствующие актуализации профессионального самоопределения обущающихся:</vt:lpstr>
      <vt:lpstr>Презентация PowerPoint</vt:lpstr>
      <vt:lpstr>Кружок  «озеленение и благоустройство школы»</vt:lpstr>
      <vt:lpstr>Участие в акциях</vt:lpstr>
      <vt:lpstr>Участие в конкурсах и мероприятиях</vt:lpstr>
      <vt:lpstr>В своей работе по профессиональной ориентации школьников педагогу важно стремиться к тому,  чтобы уметь:</vt:lpstr>
      <vt:lpstr>формирование функциональной грамотности на уроках и внеурочных занятиях  по технологии  способствует Самоопределению и ранней профессиональной ориентации обучающихся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18</cp:revision>
  <dcterms:created xsi:type="dcterms:W3CDTF">2022-08-19T10:08:59Z</dcterms:created>
  <dcterms:modified xsi:type="dcterms:W3CDTF">2022-08-25T13:23:40Z</dcterms:modified>
</cp:coreProperties>
</file>